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</p:sldIdLst>
  <p:sldSz cy="5143500" cx="9144000"/>
  <p:notesSz cx="6858000" cy="9144000"/>
  <p:embeddedFontLst>
    <p:embeddedFont>
      <p:font typeface="Economica"/>
      <p:regular r:id="rId103"/>
      <p:bold r:id="rId104"/>
      <p:italic r:id="rId105"/>
      <p:boldItalic r:id="rId106"/>
    </p:embeddedFont>
    <p:embeddedFont>
      <p:font typeface="Amatic SC"/>
      <p:regular r:id="rId107"/>
      <p:bold r:id="rId108"/>
    </p:embeddedFont>
    <p:embeddedFont>
      <p:font typeface="Source Code Pro"/>
      <p:regular r:id="rId109"/>
      <p:bold r:id="rId110"/>
      <p:italic r:id="rId111"/>
      <p:boldItalic r:id="rId1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font" Target="fonts/AmaticSC-regular.fntdata"/><Relationship Id="rId106" Type="http://schemas.openxmlformats.org/officeDocument/2006/relationships/font" Target="fonts/Economica-boldItalic.fntdata"/><Relationship Id="rId105" Type="http://schemas.openxmlformats.org/officeDocument/2006/relationships/font" Target="fonts/Economica-italic.fntdata"/><Relationship Id="rId104" Type="http://schemas.openxmlformats.org/officeDocument/2006/relationships/font" Target="fonts/Economica-bold.fntdata"/><Relationship Id="rId109" Type="http://schemas.openxmlformats.org/officeDocument/2006/relationships/font" Target="fonts/SourceCodePro-regular.fntdata"/><Relationship Id="rId108" Type="http://schemas.openxmlformats.org/officeDocument/2006/relationships/font" Target="fonts/AmaticSC-bold.fntdata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font" Target="fonts/Economica-regular.fntdata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10" Type="http://schemas.openxmlformats.org/officeDocument/2006/relationships/font" Target="fonts/SourceCodePro-bold.fntdata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12" Type="http://schemas.openxmlformats.org/officeDocument/2006/relationships/font" Target="fonts/SourceCodePro-boldItalic.fntdata"/><Relationship Id="rId111" Type="http://schemas.openxmlformats.org/officeDocument/2006/relationships/font" Target="fonts/SourceCodePro-italic.fntdata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1df82d4995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1df82d4995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df82d49954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df82d49954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f82d49954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df82d49954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df82d49954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df82d49954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df82d49954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df82d4995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df82d49954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df82d49954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df82d49954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df82d49954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df82d49954_1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df82d49954_1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df82d49954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df82d49954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df82d49954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df82d49954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df82d49954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df82d49954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df82d49954_1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df82d49954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df82d49954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df82d49954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df82d49954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df82d49954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df82d4995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1df82d4995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df82d49954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df82d49954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f82d49954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f82d49954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f82d4995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df82d4995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df82d49954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df82d49954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df82d49954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df82d49954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df82d49954_1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df82d49954_1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df82d49954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df82d49954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e104ed44a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e104ed44a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df82d49954_1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df82d49954_1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df82d49954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df82d49954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df82d49954_1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df82d49954_1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df82d49954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df82d49954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df82d49954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df82d49954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df82d49954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df82d49954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df82d49954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df82d49954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f82d49954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f82d49954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df82d49954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df82d49954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f82d49954_1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f82d49954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df82d4995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df82d4995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df82d49954_1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df82d49954_1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df82d49954_1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df82d49954_1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f82d49954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df82d49954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df82d49954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df82d49954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df82d49954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df82d49954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df82d49954_1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df82d49954_1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df82d49954_1_3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df82d49954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df82d49954_1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df82d49954_1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df82d49954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df82d49954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df82d49954_1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df82d49954_1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df82d49954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df82d49954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df82d49954_1_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df82d49954_1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df82d49954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df82d49954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e104ed44a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e104ed44a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e104ed44a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e104ed44a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e104ed44a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e104ed44a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e104ed44ad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e104ed44ad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e104ed44a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e104ed44a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104ed44a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e104ed44a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e104ed44ad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e104ed44a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e104ed44a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e104ed44a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f82d49954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df82d49954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e104ed44a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e104ed44a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1e104ed44ad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1e104ed44ad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e104ed44ad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e104ed44ad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e104ed44ad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e104ed44ad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e104ed44ad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e104ed44ad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e104ed44ad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e104ed44ad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e104ed44a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e104ed44a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e104ed44a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e104ed44a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e104ed44ad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e104ed44ad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e104ed44a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e104ed44a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df82d49954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df82d4995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e104ed44a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e104ed44a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e104ed44a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e104ed44a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1e104ed44ad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1e104ed44ad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1e104ed44a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1e104ed44a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e104ed44a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e104ed44a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e104ed44a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e104ed44a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e104ed44ad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e104ed44ad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e104ed44a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e104ed44a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e104ed44a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e104ed44a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e104ed44ad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e104ed44ad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df82d4995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df82d4995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1e104ed44ad_4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1e104ed44a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e104ed44a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e104ed44a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e104ed44a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1e104ed44a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1e104ed44a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1e104ed44a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e104ed44ad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e104ed44ad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1e104ed44ad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1e104ed44ad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e104ed44ad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1e104ed44ad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1e104ed44ad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1e104ed44a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e104ed44ad_0_2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e104ed44ad_0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e104ed44a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e104ed44a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df82d49954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df82d49954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e104ed44a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1e104ed44a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e104ed44ad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e104ed44ad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e104ed44ad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1e104ed44ad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e104ed44ad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e104ed44ad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1e104ed44ad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1e104ed44ad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e104ed44a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1e104ed44a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e104ed44ad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e104ed44ad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e104ed44ad_0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e104ed44ad_0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beach-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2.png"/><Relationship Id="rId4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Relationship Id="rId4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2.png"/><Relationship Id="rId4" Type="http://schemas.openxmlformats.org/officeDocument/2006/relationships/image" Target="../media/image39.png"/><Relationship Id="rId5" Type="http://schemas.openxmlformats.org/officeDocument/2006/relationships/image" Target="../media/image6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49.png"/><Relationship Id="rId5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1.png"/><Relationship Id="rId4" Type="http://schemas.openxmlformats.org/officeDocument/2006/relationships/image" Target="../media/image46.png"/><Relationship Id="rId5" Type="http://schemas.openxmlformats.org/officeDocument/2006/relationships/image" Target="../media/image4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0.png"/><Relationship Id="rId4" Type="http://schemas.openxmlformats.org/officeDocument/2006/relationships/image" Target="../media/image64.png"/><Relationship Id="rId5" Type="http://schemas.openxmlformats.org/officeDocument/2006/relationships/image" Target="../media/image68.png"/><Relationship Id="rId6" Type="http://schemas.openxmlformats.org/officeDocument/2006/relationships/image" Target="../media/image5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5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Relationship Id="rId4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5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7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9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81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6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95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0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0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9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9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1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1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87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9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Nosso PET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/>
        </p:nvSpPr>
        <p:spPr>
          <a:xfrm>
            <a:off x="580450" y="435350"/>
            <a:ext cx="74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ê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ncia: Confirmar resgate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198" cy="176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/>
        </p:nvSpPr>
        <p:spPr>
          <a:xfrm>
            <a:off x="129000" y="435350"/>
            <a:ext cx="2829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Aprovar pedido de castração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2448" y="1442300"/>
            <a:ext cx="7201549" cy="370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41425" cy="490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/>
        </p:nvSpPr>
        <p:spPr>
          <a:xfrm>
            <a:off x="580450" y="435350"/>
            <a:ext cx="74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Confirmar castração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201" cy="2585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/>
        </p:nvSpPr>
        <p:spPr>
          <a:xfrm>
            <a:off x="129000" y="435350"/>
            <a:ext cx="282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Confirmar castração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30" name="Google Shape;13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9500" y="996849"/>
            <a:ext cx="6604499" cy="414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350" y="129225"/>
            <a:ext cx="7699899" cy="488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Confirmar devolução animal castrado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200" cy="2451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/>
        </p:nvSpPr>
        <p:spPr>
          <a:xfrm>
            <a:off x="129000" y="435350"/>
            <a:ext cx="2829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Confirmar devolução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47" name="Google Shape;14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2925" y="628050"/>
            <a:ext cx="5880600" cy="4352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800" y="76200"/>
            <a:ext cx="8112469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Cadastrar pedido resgate de filhote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201" cy="3055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67300" y="1925250"/>
            <a:ext cx="7782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Source Code Pro"/>
                <a:ea typeface="Source Code Pro"/>
                <a:cs typeface="Source Code Pro"/>
                <a:sym typeface="Source Code Pro"/>
              </a:rPr>
              <a:t>Refactoring da entrega 2</a:t>
            </a:r>
            <a:endParaRPr sz="30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 txBox="1"/>
          <p:nvPr/>
        </p:nvSpPr>
        <p:spPr>
          <a:xfrm>
            <a:off x="129000" y="435350"/>
            <a:ext cx="4748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Pedido de resgate filhote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64" name="Google Shape;16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1150" y="1476750"/>
            <a:ext cx="7745184" cy="3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907727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Aprovar pedido de resgate de filhote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75" name="Google Shape;17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202" cy="2415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5"/>
          <p:cNvSpPr txBox="1"/>
          <p:nvPr/>
        </p:nvSpPr>
        <p:spPr>
          <a:xfrm>
            <a:off x="129000" y="435350"/>
            <a:ext cx="279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Aprovar resgate de filhote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81" name="Google Shape;18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8550" y="614100"/>
            <a:ext cx="6163479" cy="452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72236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Confirmar resgate de filhote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192" name="Google Shape;1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0" y="1541225"/>
            <a:ext cx="8839199" cy="1642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9800" y="685075"/>
            <a:ext cx="6564199" cy="43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8"/>
          <p:cNvSpPr txBox="1"/>
          <p:nvPr/>
        </p:nvSpPr>
        <p:spPr>
          <a:xfrm>
            <a:off x="129000" y="435350"/>
            <a:ext cx="279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Confirmar resgate de filhote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675" y="48100"/>
            <a:ext cx="7014650" cy="50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criar novo usuário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201" cy="351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/>
          <p:nvPr/>
        </p:nvSpPr>
        <p:spPr>
          <a:xfrm>
            <a:off x="129000" y="435350"/>
            <a:ext cx="279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Criar novo usuário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000" y="1243700"/>
            <a:ext cx="3934323" cy="3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574" y="274100"/>
            <a:ext cx="6659976" cy="44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00" y="92325"/>
            <a:ext cx="8077150" cy="49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Usuário faz doação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201" cy="3326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4"/>
          <p:cNvSpPr txBox="1"/>
          <p:nvPr/>
        </p:nvSpPr>
        <p:spPr>
          <a:xfrm>
            <a:off x="129000" y="435350"/>
            <a:ext cx="27975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Usuário faz doação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32" name="Google Shape;23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50" y="104025"/>
            <a:ext cx="31648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700" y="483325"/>
            <a:ext cx="8918600" cy="41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6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Usuário faz pedido de doação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3" name="Google Shape;2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199" cy="3442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7"/>
          <p:cNvSpPr txBox="1"/>
          <p:nvPr/>
        </p:nvSpPr>
        <p:spPr>
          <a:xfrm>
            <a:off x="129000" y="435350"/>
            <a:ext cx="279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Usuário faz pedido adoção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49" name="Google Shape;2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00" y="1234875"/>
            <a:ext cx="5784078" cy="34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44750" cy="472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9"/>
          <p:cNvSpPr txBox="1"/>
          <p:nvPr/>
        </p:nvSpPr>
        <p:spPr>
          <a:xfrm>
            <a:off x="580450" y="435350"/>
            <a:ext cx="819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Pedido de doação é aprovado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0" name="Google Shape;2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9450"/>
            <a:ext cx="8839199" cy="27271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50"/>
          <p:cNvSpPr txBox="1"/>
          <p:nvPr/>
        </p:nvSpPr>
        <p:spPr>
          <a:xfrm>
            <a:off x="129000" y="435350"/>
            <a:ext cx="279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Pedido adoção é aprovado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66" name="Google Shape;26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00" y="152400"/>
            <a:ext cx="54241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1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Arquitetura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2" name="Google Shape;2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0150" y="173663"/>
            <a:ext cx="6845300" cy="47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7425"/>
            <a:ext cx="8839200" cy="231749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580450" y="435350"/>
            <a:ext cx="7408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de Sequência: 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Registro de pedido de castração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2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Telas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78" name="Google Shape;27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2550" y="171500"/>
            <a:ext cx="7695850" cy="21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22725"/>
            <a:ext cx="8791575" cy="223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53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Fachada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85" name="Google Shape;28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9275" y="760050"/>
            <a:ext cx="6103649" cy="388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54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Fronteiras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1" name="Google Shape;29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1750"/>
            <a:ext cx="8839201" cy="2037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072143"/>
            <a:ext cx="7167563" cy="1918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5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Controles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298" name="Google Shape;29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50"/>
            <a:ext cx="8839199" cy="16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33750"/>
            <a:ext cx="7762875" cy="194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6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Coleções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05" name="Google Shape;30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33750"/>
            <a:ext cx="8839202" cy="12352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34150"/>
            <a:ext cx="8839201" cy="160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7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Entidades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12" name="Google Shape;31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50"/>
            <a:ext cx="8839199" cy="170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91995"/>
            <a:ext cx="498157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625" y="3349250"/>
            <a:ext cx="4437826" cy="10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8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Repositórios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0" name="Google Shape;32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50"/>
            <a:ext cx="4581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67650"/>
            <a:ext cx="7419975" cy="13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9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Fábrica </a:t>
            </a: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abstrata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27" name="Google Shape;32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00" y="152400"/>
            <a:ext cx="23145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/>
        </p:nvSpPr>
        <p:spPr>
          <a:xfrm>
            <a:off x="129000" y="435350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Sistema externo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3" name="Google Shape;33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8900" y="152400"/>
            <a:ext cx="346162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1"/>
          <p:cNvSpPr txBox="1"/>
          <p:nvPr/>
        </p:nvSpPr>
        <p:spPr>
          <a:xfrm>
            <a:off x="846525" y="423225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Pacotes: </a:t>
            </a: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Controller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39" name="Google Shape;33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525" y="362775"/>
            <a:ext cx="567325" cy="5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082500"/>
            <a:ext cx="8839199" cy="164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876097"/>
            <a:ext cx="8839201" cy="98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/>
        </p:nvSpPr>
        <p:spPr>
          <a:xfrm>
            <a:off x="129000" y="435350"/>
            <a:ext cx="2829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Registro de pedido de castração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6226" y="63725"/>
            <a:ext cx="6092650" cy="48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2"/>
          <p:cNvSpPr txBox="1"/>
          <p:nvPr/>
        </p:nvSpPr>
        <p:spPr>
          <a:xfrm>
            <a:off x="846525" y="423225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Pacotes: Negócio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47" name="Google Shape;34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75" y="1074450"/>
            <a:ext cx="8839199" cy="164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33750"/>
            <a:ext cx="7762875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25" y="362775"/>
            <a:ext cx="567325" cy="5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34150"/>
            <a:ext cx="4581525" cy="118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67650"/>
            <a:ext cx="7419975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3"/>
          <p:cNvSpPr txBox="1"/>
          <p:nvPr/>
        </p:nvSpPr>
        <p:spPr>
          <a:xfrm>
            <a:off x="846525" y="423225"/>
            <a:ext cx="2797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Pacotes: Dados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57" name="Google Shape;357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25" y="362775"/>
            <a:ext cx="567325" cy="56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64"/>
          <p:cNvSpPr txBox="1"/>
          <p:nvPr/>
        </p:nvSpPr>
        <p:spPr>
          <a:xfrm>
            <a:off x="152400" y="79350"/>
            <a:ext cx="8527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Implementação</a:t>
            </a: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 entrega 2 em Kotlin (android)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63" name="Google Shape;36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66025"/>
            <a:ext cx="2170010" cy="431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4810" y="678150"/>
            <a:ext cx="2066226" cy="43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93436" y="678150"/>
            <a:ext cx="2230671" cy="43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76507" y="678150"/>
            <a:ext cx="1915094" cy="3879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5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SOA</a:t>
            </a:r>
            <a:endParaRPr/>
          </a:p>
        </p:txBody>
      </p:sp>
      <p:sp>
        <p:nvSpPr>
          <p:cNvPr id="372" name="Google Shape;372;p65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255900" y="243800"/>
            <a:ext cx="7945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Source Code Pro"/>
                <a:ea typeface="Source Code Pro"/>
                <a:cs typeface="Source Code Pro"/>
                <a:sym typeface="Source Code Pro"/>
              </a:rPr>
              <a:t>Casos de uso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78" name="Google Shape;3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2025"/>
            <a:ext cx="8839200" cy="3741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7"/>
          <p:cNvSpPr txBox="1"/>
          <p:nvPr/>
        </p:nvSpPr>
        <p:spPr>
          <a:xfrm>
            <a:off x="233475" y="288650"/>
            <a:ext cx="733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Source Code Pro"/>
                <a:ea typeface="Source Code Pro"/>
                <a:cs typeface="Source Code Pro"/>
                <a:sym typeface="Source Code Pro"/>
              </a:rPr>
              <a:t>Casos de uso agrupados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84" name="Google Shape;3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175" y="924825"/>
            <a:ext cx="767715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8"/>
          <p:cNvSpPr txBox="1"/>
          <p:nvPr/>
        </p:nvSpPr>
        <p:spPr>
          <a:xfrm>
            <a:off x="233475" y="288650"/>
            <a:ext cx="733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Source Code Pro"/>
                <a:ea typeface="Source Code Pro"/>
                <a:cs typeface="Source Code Pro"/>
                <a:sym typeface="Source Code Pro"/>
              </a:rPr>
              <a:t>Casos de uso agrupados refinada</a:t>
            </a:r>
            <a:endParaRPr sz="26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90" name="Google Shape;3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9525" y="1683925"/>
            <a:ext cx="5438775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9"/>
          <p:cNvSpPr txBox="1"/>
          <p:nvPr/>
        </p:nvSpPr>
        <p:spPr>
          <a:xfrm>
            <a:off x="226000" y="221375"/>
            <a:ext cx="7152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>
                <a:latin typeface="Source Code Pro"/>
                <a:ea typeface="Source Code Pro"/>
                <a:cs typeface="Source Code Pro"/>
                <a:sym typeface="Source Code Pro"/>
              </a:rPr>
              <a:t>Modelo de Informação de Negócios</a:t>
            </a:r>
            <a:endParaRPr sz="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396" name="Google Shape;396;p69"/>
          <p:cNvPicPr preferRelativeResize="0"/>
          <p:nvPr/>
        </p:nvPicPr>
        <p:blipFill rotWithShape="1">
          <a:blip r:embed="rId3">
            <a:alphaModFix/>
          </a:blip>
          <a:srcRect b="54978" l="17302" r="34231" t="6169"/>
          <a:stretch/>
        </p:blipFill>
        <p:spPr>
          <a:xfrm>
            <a:off x="2145600" y="1199500"/>
            <a:ext cx="4059449" cy="2943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0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Modelo Navegacional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02" name="Google Shape;4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13" y="1112675"/>
            <a:ext cx="7724775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1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Protótipo de Interface Gráfica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750" y="305575"/>
            <a:ext cx="7834500" cy="44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2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home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13" name="Google Shape;4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625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73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login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19" name="Google Shape;41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4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cadastro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25" name="Google Shape;42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5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usuário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1" name="Google Shape;431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6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doação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37" name="Google Shape;43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7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pedido castração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44" name="Google Shape;44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838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8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pedido de adoção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0" name="Google Shape;450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9"/>
          <p:cNvSpPr txBox="1"/>
          <p:nvPr/>
        </p:nvSpPr>
        <p:spPr>
          <a:xfrm>
            <a:off x="226000" y="221375"/>
            <a:ext cx="7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meus pedidos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456" name="Google Shape;45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80"/>
          <p:cNvSpPr txBox="1"/>
          <p:nvPr/>
        </p:nvSpPr>
        <p:spPr>
          <a:xfrm>
            <a:off x="226000" y="221375"/>
            <a:ext cx="71529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login Funcionário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Economica"/>
                <a:ea typeface="Economica"/>
                <a:cs typeface="Economica"/>
                <a:sym typeface="Economica"/>
              </a:rPr>
              <a:t>Veterinário e equipes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Economica"/>
                <a:ea typeface="Economica"/>
                <a:cs typeface="Economica"/>
                <a:sym typeface="Economica"/>
              </a:rPr>
              <a:t>são funcionários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62" name="Google Shape;46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4713" y="0"/>
            <a:ext cx="23145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81"/>
          <p:cNvSpPr txBox="1"/>
          <p:nvPr/>
        </p:nvSpPr>
        <p:spPr>
          <a:xfrm>
            <a:off x="226000" y="221375"/>
            <a:ext cx="3026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cadastro Funcionário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Economica"/>
                <a:ea typeface="Economica"/>
                <a:cs typeface="Economica"/>
                <a:sym typeface="Economica"/>
              </a:rPr>
              <a:t>Veterinário e equipes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Economica"/>
                <a:ea typeface="Economica"/>
                <a:cs typeface="Economica"/>
                <a:sym typeface="Economica"/>
              </a:rPr>
              <a:t>são funcionários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68" name="Google Shape;46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500" y="152400"/>
            <a:ext cx="21774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580450" y="435350"/>
            <a:ext cx="740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Diagrama Sequência: 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Aprovação </a:t>
            </a:r>
            <a:r>
              <a:rPr lang="pt-BR" sz="1800">
                <a:latin typeface="Source Code Pro"/>
                <a:ea typeface="Source Code Pro"/>
                <a:cs typeface="Source Code Pro"/>
                <a:sym typeface="Source Code Pro"/>
              </a:rPr>
              <a:t>de pedido de castração</a:t>
            </a:r>
            <a:endParaRPr sz="18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00" y="975500"/>
            <a:ext cx="9069601" cy="259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2"/>
          <p:cNvSpPr txBox="1"/>
          <p:nvPr/>
        </p:nvSpPr>
        <p:spPr>
          <a:xfrm>
            <a:off x="226000" y="221375"/>
            <a:ext cx="3026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Funcionário</a:t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Economica"/>
                <a:ea typeface="Economica"/>
                <a:cs typeface="Economica"/>
                <a:sym typeface="Economica"/>
              </a:rPr>
              <a:t>Veterinário e equipes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Economica"/>
                <a:ea typeface="Economica"/>
                <a:cs typeface="Economica"/>
                <a:sym typeface="Economica"/>
              </a:rPr>
              <a:t>são funcionários</a:t>
            </a:r>
            <a:endParaRPr sz="3000"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474" name="Google Shape;47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500" y="152400"/>
            <a:ext cx="21774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83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Arquitetura de Serviço </a:t>
            </a:r>
            <a:endParaRPr sz="4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96300"/>
            <a:ext cx="8839201" cy="3953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57000"/>
            <a:ext cx="8839202" cy="328132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5"/>
          <p:cNvSpPr txBox="1"/>
          <p:nvPr/>
        </p:nvSpPr>
        <p:spPr>
          <a:xfrm>
            <a:off x="265800" y="194375"/>
            <a:ext cx="6664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Arquitetura de Serviço refinada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6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Modelo de Interação</a:t>
            </a:r>
            <a:r>
              <a:rPr lang="pt-BR" sz="4000"/>
              <a:t> </a:t>
            </a:r>
            <a:endParaRPr sz="4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87"/>
          <p:cNvSpPr txBox="1"/>
          <p:nvPr/>
        </p:nvSpPr>
        <p:spPr>
          <a:xfrm>
            <a:off x="265800" y="194375"/>
            <a:ext cx="841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Modelo de Interação registrar pedido adoção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01" name="Google Shape;50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475" y="1130825"/>
            <a:ext cx="6897371" cy="36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88"/>
          <p:cNvSpPr txBox="1"/>
          <p:nvPr/>
        </p:nvSpPr>
        <p:spPr>
          <a:xfrm>
            <a:off x="265800" y="194375"/>
            <a:ext cx="84138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Modelo de Interação registrar pedido castração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07" name="Google Shape;507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425" y="1130825"/>
            <a:ext cx="7955250" cy="36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89"/>
          <p:cNvSpPr txBox="1"/>
          <p:nvPr/>
        </p:nvSpPr>
        <p:spPr>
          <a:xfrm>
            <a:off x="59100" y="19437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Modelo de Interação veterinário  aprovar/ reprovar pedidos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13" name="Google Shape;51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525" y="1130825"/>
            <a:ext cx="7262339" cy="362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90"/>
          <p:cNvSpPr txBox="1"/>
          <p:nvPr/>
        </p:nvSpPr>
        <p:spPr>
          <a:xfrm>
            <a:off x="59100" y="19437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Modelo de Interação controle de usuário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19" name="Google Shape;51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875" y="1130825"/>
            <a:ext cx="7566460" cy="36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1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Modelo de Informação Refinado</a:t>
            </a:r>
            <a:endParaRPr sz="4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/>
        </p:nvSpPr>
        <p:spPr>
          <a:xfrm>
            <a:off x="129000" y="435350"/>
            <a:ext cx="2829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Diagrama de Classes: 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latin typeface="Source Code Pro"/>
                <a:ea typeface="Source Code Pro"/>
                <a:cs typeface="Source Code Pro"/>
                <a:sym typeface="Source Code Pro"/>
              </a:rPr>
              <a:t>Aprovar pedido de castração</a:t>
            </a:r>
            <a:endParaRPr sz="1700"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725" y="1378575"/>
            <a:ext cx="7262275" cy="37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2"/>
          <p:cNvSpPr txBox="1"/>
          <p:nvPr/>
        </p:nvSpPr>
        <p:spPr>
          <a:xfrm>
            <a:off x="59100" y="194375"/>
            <a:ext cx="914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rPr>
              <a:t>Modelo de Informação Refinado 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30" name="Google Shape;530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325" y="953750"/>
            <a:ext cx="6527975" cy="590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93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Diagrama de Componentes</a:t>
            </a:r>
            <a:endParaRPr sz="40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94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1" name="Google Shape;541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274" y="366325"/>
            <a:ext cx="7726525" cy="450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95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pic>
        <p:nvPicPr>
          <p:cNvPr id="547" name="Google Shape;547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35" y="908550"/>
            <a:ext cx="88213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95"/>
          <p:cNvSpPr txBox="1"/>
          <p:nvPr/>
        </p:nvSpPr>
        <p:spPr>
          <a:xfrm>
            <a:off x="0" y="0"/>
            <a:ext cx="78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Diagrama de Componentes refinado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6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54" name="Google Shape;554;p96"/>
          <p:cNvSpPr txBox="1"/>
          <p:nvPr/>
        </p:nvSpPr>
        <p:spPr>
          <a:xfrm>
            <a:off x="0" y="0"/>
            <a:ext cx="7849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Diagrama de Componentes refinado com fachada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55" name="Google Shape;55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0375" y="633026"/>
            <a:ext cx="5255874" cy="654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7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1" name="Google Shape;561;p97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Diagrama de Componentes refinado com fachada  detalhado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62" name="Google Shape;56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26" y="701500"/>
            <a:ext cx="10533427" cy="7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98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68" name="Google Shape;568;p98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Diagrama de Componentes refinado com fachada  detalhado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69" name="Google Shape;569;p98"/>
          <p:cNvPicPr preferRelativeResize="0"/>
          <p:nvPr/>
        </p:nvPicPr>
        <p:blipFill rotWithShape="1">
          <a:blip r:embed="rId3">
            <a:alphaModFix/>
          </a:blip>
          <a:srcRect b="-28310" l="0" r="0" t="28310"/>
          <a:stretch/>
        </p:blipFill>
        <p:spPr>
          <a:xfrm>
            <a:off x="224426" y="701500"/>
            <a:ext cx="10533427" cy="74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9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Projeto  detalhado</a:t>
            </a:r>
            <a:endParaRPr sz="40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100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0" name="Google Shape;580;p100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login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81" name="Google Shape;581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950" y="738900"/>
            <a:ext cx="4014978" cy="4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101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87" name="Google Shape;587;p101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pedido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88" name="Google Shape;588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4300" y="674500"/>
            <a:ext cx="5065573" cy="40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88" y="249125"/>
            <a:ext cx="8619825" cy="441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02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594" name="Google Shape;594;p102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Tela doar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595" name="Google Shape;595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637" y="738900"/>
            <a:ext cx="3458913" cy="4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03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1" name="Google Shape;601;p103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Back-end  login/cadastro/doar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02" name="Google Shape;60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050" y="891300"/>
            <a:ext cx="8549197" cy="4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104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08" name="Google Shape;608;p104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Back-end  login/cadastro/doar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09" name="Google Shape;6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475" y="776275"/>
            <a:ext cx="4492799" cy="4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5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15" name="Google Shape;615;p105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Back-end  pagamento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16" name="Google Shape;6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6075" y="738900"/>
            <a:ext cx="4737780" cy="4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6"/>
          <p:cNvSpPr txBox="1"/>
          <p:nvPr>
            <p:ph type="ctrTitle"/>
          </p:nvPr>
        </p:nvSpPr>
        <p:spPr>
          <a:xfrm>
            <a:off x="74775" y="2414750"/>
            <a:ext cx="4710000" cy="95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600">
                <a:solidFill>
                  <a:srgbClr val="000000"/>
                </a:solidFill>
                <a:latin typeface="Economica"/>
                <a:ea typeface="Economica"/>
                <a:cs typeface="Economica"/>
                <a:sym typeface="Economica"/>
              </a:rPr>
              <a:t>Implementação Golang</a:t>
            </a:r>
            <a:endParaRPr sz="40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7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27" name="Google Shape;627;p107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Service Pagamento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28" name="Google Shape;62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788" y="838975"/>
            <a:ext cx="5572613" cy="409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08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34" name="Google Shape;634;p108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Service Email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35" name="Google Shape;635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200" y="681975"/>
            <a:ext cx="8130696" cy="40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109"/>
          <p:cNvSpPr txBox="1"/>
          <p:nvPr/>
        </p:nvSpPr>
        <p:spPr>
          <a:xfrm>
            <a:off x="59100" y="194375"/>
            <a:ext cx="914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Source Code Pro"/>
                <a:ea typeface="Source Code Pro"/>
                <a:cs typeface="Source Code Pro"/>
                <a:sym typeface="Source Code Pro"/>
              </a:rPr>
              <a:t> </a:t>
            </a:r>
            <a:endParaRPr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41" name="Google Shape;641;p109"/>
          <p:cNvSpPr txBox="1"/>
          <p:nvPr/>
        </p:nvSpPr>
        <p:spPr>
          <a:xfrm>
            <a:off x="0" y="0"/>
            <a:ext cx="9494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Economica"/>
                <a:ea typeface="Economica"/>
                <a:cs typeface="Economica"/>
                <a:sym typeface="Economica"/>
              </a:rPr>
              <a:t>Service Pedidos</a:t>
            </a:r>
            <a:endParaRPr b="1" sz="4000">
              <a:solidFill>
                <a:schemeClr val="accen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642" name="Google Shape;64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7600" y="938450"/>
            <a:ext cx="4505274" cy="4099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